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09" r:id="rId3"/>
    <p:sldId id="275" r:id="rId4"/>
    <p:sldId id="340" r:id="rId5"/>
    <p:sldId id="390" r:id="rId6"/>
    <p:sldId id="357" r:id="rId7"/>
    <p:sldId id="361" r:id="rId8"/>
    <p:sldId id="271" r:id="rId9"/>
    <p:sldId id="354" r:id="rId10"/>
    <p:sldId id="356" r:id="rId11"/>
    <p:sldId id="358" r:id="rId12"/>
    <p:sldId id="369" r:id="rId13"/>
    <p:sldId id="381" r:id="rId14"/>
    <p:sldId id="359" r:id="rId15"/>
    <p:sldId id="341" r:id="rId16"/>
    <p:sldId id="371" r:id="rId17"/>
    <p:sldId id="366" r:id="rId18"/>
    <p:sldId id="342" r:id="rId19"/>
    <p:sldId id="372" r:id="rId20"/>
    <p:sldId id="368" r:id="rId21"/>
    <p:sldId id="373" r:id="rId22"/>
    <p:sldId id="374" r:id="rId23"/>
    <p:sldId id="344" r:id="rId24"/>
    <p:sldId id="385" r:id="rId25"/>
    <p:sldId id="333" r:id="rId26"/>
    <p:sldId id="351" r:id="rId27"/>
    <p:sldId id="350" r:id="rId28"/>
    <p:sldId id="348" r:id="rId29"/>
    <p:sldId id="349" r:id="rId30"/>
    <p:sldId id="352" r:id="rId31"/>
    <p:sldId id="336" r:id="rId32"/>
    <p:sldId id="370" r:id="rId33"/>
    <p:sldId id="382" r:id="rId34"/>
    <p:sldId id="330" r:id="rId35"/>
    <p:sldId id="380" r:id="rId36"/>
    <p:sldId id="363" r:id="rId37"/>
    <p:sldId id="364" r:id="rId38"/>
    <p:sldId id="387" r:id="rId39"/>
    <p:sldId id="337" r:id="rId40"/>
    <p:sldId id="388" r:id="rId41"/>
    <p:sldId id="386" r:id="rId42"/>
    <p:sldId id="365" r:id="rId43"/>
    <p:sldId id="383" r:id="rId44"/>
    <p:sldId id="327" r:id="rId45"/>
    <p:sldId id="375" r:id="rId46"/>
    <p:sldId id="335" r:id="rId47"/>
    <p:sldId id="378" r:id="rId48"/>
    <p:sldId id="377" r:id="rId49"/>
    <p:sldId id="331" r:id="rId50"/>
    <p:sldId id="376" r:id="rId51"/>
    <p:sldId id="259" r:id="rId52"/>
    <p:sldId id="362" r:id="rId53"/>
    <p:sldId id="360" r:id="rId54"/>
    <p:sldId id="379" r:id="rId55"/>
    <p:sldId id="345" r:id="rId56"/>
    <p:sldId id="384" r:id="rId57"/>
    <p:sldId id="302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14" d="100"/>
          <a:sy n="114" d="100"/>
        </p:scale>
        <p:origin x="110" y="202"/>
      </p:cViewPr>
      <p:guideLst>
        <p:guide pos="840"/>
        <p:guide orient="horz" pos="2024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63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16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28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168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iucnredlist.org/resources/spatial-data-downloa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Tschernosterova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Keil (2024)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Conservation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2003645"/>
            <a:ext cx="7645643" cy="422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4530379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Dimensions (0D, 1D, 2D, 2.5D, 3D &amp; 4D) – Geohub">
            <a:extLst>
              <a:ext uri="{FF2B5EF4-FFF2-40B4-BE49-F238E27FC236}">
                <a16:creationId xmlns:a16="http://schemas.microsoft.com/office/drawing/2014/main" id="{EAD6AFED-1D62-78BD-04E7-8A24797C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"/>
          <a:stretch/>
        </p:blipFill>
        <p:spPr bwMode="auto">
          <a:xfrm>
            <a:off x="1780252" y="1597358"/>
            <a:ext cx="7896011" cy="27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7397-1403-F153-67C2-DC8225CF597E}"/>
              </a:ext>
            </a:extLst>
          </p:cNvPr>
          <p:cNvSpPr txBox="1"/>
          <p:nvPr/>
        </p:nvSpPr>
        <p:spPr>
          <a:xfrm>
            <a:off x="1333500" y="4877165"/>
            <a:ext cx="9075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Fractal dimension </a:t>
            </a:r>
            <a:r>
              <a:rPr lang="en-US" sz="1800" dirty="0"/>
              <a:t>= </a:t>
            </a:r>
            <a:r>
              <a:rPr lang="en-US" dirty="0"/>
              <a:t>an </a:t>
            </a:r>
            <a:r>
              <a:rPr lang="en-US" sz="1800" dirty="0"/>
              <a:t>index of complexity detail, but also “</a:t>
            </a:r>
            <a:r>
              <a:rPr lang="en-US" sz="1800" dirty="0" err="1"/>
              <a:t>emptyness</a:t>
            </a:r>
            <a:r>
              <a:rPr lang="en-US" sz="1800" dirty="0"/>
              <a:t>”, of a pattern.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It can take values between the </a:t>
            </a:r>
            <a:r>
              <a:rPr lang="en-US" sz="1800" dirty="0" err="1"/>
              <a:t>integeter</a:t>
            </a:r>
            <a:r>
              <a:rPr lang="en-US" dirty="0" err="1"/>
              <a:t>s</a:t>
            </a:r>
            <a:r>
              <a:rPr lang="en-US" dirty="0"/>
              <a:t>, i.e. </a:t>
            </a:r>
            <a:r>
              <a:rPr lang="en-US" sz="1800" dirty="0"/>
              <a:t>1.3, 2.5,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451" y="282929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3072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fractal dimension,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 (or species’ range)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14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8B7B2-C71A-8989-0041-5E267D9B34E5}"/>
              </a:ext>
            </a:extLst>
          </p:cNvPr>
          <p:cNvSpPr txBox="1"/>
          <p:nvPr/>
        </p:nvSpPr>
        <p:spPr>
          <a:xfrm rot="19800000">
            <a:off x="2227983" y="192624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P. </a:t>
            </a:r>
            <a:r>
              <a:rPr lang="en-US" sz="1100" i="1" dirty="0" err="1"/>
              <a:t>bellargus</a:t>
            </a:r>
            <a:endParaRPr lang="en-U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533AE-ABDC-21B9-9E6D-30B506AF781E}"/>
              </a:ext>
            </a:extLst>
          </p:cNvPr>
          <p:cNvSpPr txBox="1"/>
          <p:nvPr/>
        </p:nvSpPr>
        <p:spPr>
          <a:xfrm rot="18900000">
            <a:off x="2090541" y="250745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A. </a:t>
            </a:r>
            <a:r>
              <a:rPr lang="en-US" sz="1100" i="1" dirty="0" err="1"/>
              <a:t>adippe</a:t>
            </a:r>
            <a:endParaRPr 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13FEA-07B3-F9BE-F4E6-B58B9559710E}"/>
              </a:ext>
            </a:extLst>
          </p:cNvPr>
          <p:cNvSpPr txBox="1"/>
          <p:nvPr/>
        </p:nvSpPr>
        <p:spPr>
          <a:xfrm rot="19800000">
            <a:off x="4732628" y="2471843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E. </a:t>
            </a:r>
            <a:r>
              <a:rPr lang="en-US" sz="1100" i="1" dirty="0" err="1"/>
              <a:t>tages</a:t>
            </a:r>
            <a:endParaRPr lang="en-U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D81BE-3BF8-0FF1-CE9D-99FDBB0E62E1}"/>
              </a:ext>
            </a:extLst>
          </p:cNvPr>
          <p:cNvSpPr txBox="1"/>
          <p:nvPr/>
        </p:nvSpPr>
        <p:spPr>
          <a:xfrm rot="20700000">
            <a:off x="5992087" y="182020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M. </a:t>
            </a:r>
            <a:r>
              <a:rPr lang="en-US" sz="1100" i="1" dirty="0" err="1"/>
              <a:t>galathea</a:t>
            </a:r>
            <a:endParaRPr lang="en-US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45837-59E9-13FD-5B2F-BF61BFFEDCFF}"/>
              </a:ext>
            </a:extLst>
          </p:cNvPr>
          <p:cNvSpPr txBox="1"/>
          <p:nvPr/>
        </p:nvSpPr>
        <p:spPr>
          <a:xfrm>
            <a:off x="10152132" y="170554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Okac</a:t>
            </a:r>
            <a:r>
              <a:rPr lang="en-US" sz="1100" dirty="0"/>
              <a:t> </a:t>
            </a:r>
            <a:r>
              <a:rPr lang="en-US" sz="1100" dirty="0" err="1"/>
              <a:t>bojinkovy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FFB49-16CE-D28C-0CD0-090E5638CD22}"/>
              </a:ext>
            </a:extLst>
          </p:cNvPr>
          <p:cNvSpPr txBox="1"/>
          <p:nvPr/>
        </p:nvSpPr>
        <p:spPr>
          <a:xfrm>
            <a:off x="8389001" y="1705542"/>
            <a:ext cx="80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Modr</a:t>
            </a:r>
            <a:r>
              <a:rPr lang="cs-CZ" sz="1100" dirty="0" err="1"/>
              <a:t>ásek</a:t>
            </a:r>
            <a:endParaRPr lang="cs-CZ" sz="1100" dirty="0"/>
          </a:p>
          <a:p>
            <a:r>
              <a:rPr lang="cs-CZ" sz="1100" dirty="0"/>
              <a:t>jetelový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C43F-5D00-2EDA-6047-21E708D29709}"/>
              </a:ext>
            </a:extLst>
          </p:cNvPr>
          <p:cNvSpPr txBox="1"/>
          <p:nvPr/>
        </p:nvSpPr>
        <p:spPr>
          <a:xfrm>
            <a:off x="8378221" y="4360495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Perleťovec</a:t>
            </a:r>
          </a:p>
          <a:p>
            <a:r>
              <a:rPr lang="cs-CZ" sz="1100" dirty="0"/>
              <a:t>prostřední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80F30-8D12-8934-9907-FCB810DC8238}"/>
              </a:ext>
            </a:extLst>
          </p:cNvPr>
          <p:cNvSpPr txBox="1"/>
          <p:nvPr/>
        </p:nvSpPr>
        <p:spPr>
          <a:xfrm>
            <a:off x="10152132" y="4360495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Soumračník</a:t>
            </a:r>
          </a:p>
          <a:p>
            <a:r>
              <a:rPr lang="cs-CZ" sz="1100" dirty="0" err="1"/>
              <a:t>máčkový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Bowler &amp; Keil (2024)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Conservation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D2355910-A6A5-CAF2-7834-418A55F04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6"/>
          <a:stretch/>
        </p:blipFill>
        <p:spPr>
          <a:xfrm>
            <a:off x="1417212" y="855408"/>
            <a:ext cx="4087781" cy="3951929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B15C173F-E264-9103-2936-EC33E33C9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9"/>
          <a:stretch/>
        </p:blipFill>
        <p:spPr>
          <a:xfrm>
            <a:off x="5504993" y="880664"/>
            <a:ext cx="4087781" cy="38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Tschernosterova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Very generally,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Which other phenomena outside of ecology behave similarly to ranges?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Disease incidence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Geographic distributions of natural resources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Fire incidence, accident incidence, incidence of insurance events,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earhquakes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631447"/>
            <a:ext cx="5297805" cy="9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578819"/>
            <a:ext cx="5297805" cy="22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E7BA423-4990-1FA6-4480-79C04B873B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4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749859"/>
            <a:ext cx="5297805" cy="3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  <a:endParaRPr lang="cs-CZ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Phylogeny</a:t>
            </a:r>
            <a:r>
              <a:rPr lang="cs-CZ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image</a:t>
            </a:r>
            <a:r>
              <a:rPr lang="en-GB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Wikimedia commons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Empirical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study: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geographic constraints and environment are the main drivers of range size evolution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of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range size in carnivorans.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763" y="2270554"/>
            <a:ext cx="7023173" cy="24959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6B0C6E-E97C-8FAC-7C5F-CF5DCFE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0857" y="1824520"/>
            <a:ext cx="3288080" cy="43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56CCB-075B-6C99-6737-3427684F7C0E}"/>
              </a:ext>
            </a:extLst>
          </p:cNvPr>
          <p:cNvSpPr txBox="1"/>
          <p:nvPr/>
        </p:nvSpPr>
        <p:spPr>
          <a:xfrm>
            <a:off x="1236764" y="5033481"/>
            <a:ext cx="526022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/>
              <a:t>The map shows the average size of geographic ranges within 10,000-km2 grid cells covering the globe.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You should know at least two modes of speciation (e.g. allopatric vs sympatric)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20700000">
            <a:off x="1680434" y="2776835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4D0B29-6C83-B494-D96D-C12546A5CEAC}"/>
              </a:ext>
            </a:extLst>
          </p:cNvPr>
          <p:cNvGrpSpPr/>
          <p:nvPr/>
        </p:nvGrpSpPr>
        <p:grpSpPr>
          <a:xfrm>
            <a:off x="1333500" y="948000"/>
            <a:ext cx="7726641" cy="4281538"/>
            <a:chOff x="1333500" y="948000"/>
            <a:chExt cx="7726641" cy="42815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91611-545F-26AA-FCB7-785E79AF1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lum/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33500" y="948000"/>
              <a:ext cx="7726641" cy="4266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4" name="Picture 2" descr="American Three-toed Woodpecker - Blair Dudeck">
              <a:extLst>
                <a:ext uri="{FF2B5EF4-FFF2-40B4-BE49-F238E27FC236}">
                  <a16:creationId xmlns:a16="http://schemas.microsoft.com/office/drawing/2014/main" id="{EDF7A2FA-74AC-1290-FA67-D9D9DC256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3586507"/>
              <a:ext cx="2190708" cy="164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2330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92" y="2271693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21415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991" y="921415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101" y="921415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0577" y="3030978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“</a:t>
            </a:r>
            <a:r>
              <a:rPr lang="en-US" b="1" dirty="0"/>
              <a:t>small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hotspots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E5A1D-DA0D-9B47-6EB7-EE47EEB43F07}"/>
              </a:ext>
            </a:extLst>
          </p:cNvPr>
          <p:cNvSpPr/>
          <p:nvPr/>
        </p:nvSpPr>
        <p:spPr>
          <a:xfrm>
            <a:off x="1235214" y="3731559"/>
            <a:ext cx="7976021" cy="147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3CC5-5C75-D175-5CE0-77201D7033BD}"/>
              </a:ext>
            </a:extLst>
          </p:cNvPr>
          <p:cNvSpPr txBox="1"/>
          <p:nvPr/>
        </p:nvSpPr>
        <p:spPr>
          <a:xfrm>
            <a:off x="9211235" y="426584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Hotspots of endemism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9245</TotalTime>
  <Words>4445</Words>
  <Application>Microsoft Office PowerPoint</Application>
  <PresentationFormat>Widescreen</PresentationFormat>
  <Paragraphs>545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and hotspots of endemism</vt:lpstr>
      <vt:lpstr>Pandemic (cosmopolitan) species</vt:lpstr>
      <vt:lpstr>Pandemic (cosmopolitan) species</vt:lpstr>
      <vt:lpstr>Native vs invaded range</vt:lpstr>
      <vt:lpstr>Geographic range in migratory species</vt:lpstr>
      <vt:lpstr>Geographic range as a point process intensity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 dimension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You should know</vt:lpstr>
      <vt:lpstr>What drives range size?</vt:lpstr>
      <vt:lpstr>Barriers</vt:lpstr>
      <vt:lpstr>Barriers</vt:lpstr>
      <vt:lpstr>Barriers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At smaller extents, occupancy distributions can be bimodal</vt:lpstr>
      <vt:lpstr>So are species with large ranges also locally abundant?</vt:lpstr>
      <vt:lpstr>Abundance-range size relationship is sometimes completely absent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560</cp:revision>
  <cp:lastPrinted>2022-01-20T14:55:36Z</cp:lastPrinted>
  <dcterms:created xsi:type="dcterms:W3CDTF">2021-11-22T08:31:33Z</dcterms:created>
  <dcterms:modified xsi:type="dcterms:W3CDTF">2024-10-21T06:33:22Z</dcterms:modified>
</cp:coreProperties>
</file>